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61" r:id="rId4"/>
    <p:sldId id="258" r:id="rId5"/>
    <p:sldId id="259" r:id="rId6"/>
    <p:sldId id="260" r:id="rId7"/>
  </p:sldIdLst>
  <p:sldSz cx="12192000" cy="6858000"/>
  <p:notesSz cx="6858000" cy="9144000"/>
  <p:custDataLst>
    <p:tags r:id="rId9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70" d="100"/>
          <a:sy n="70" d="100"/>
        </p:scale>
        <p:origin x="460" y="6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5C850F-4B32-4378-B4BF-00F700CE776D}" type="datetimeFigureOut">
              <a:rPr lang="en-US" smtClean="0"/>
              <a:t>5/8/2014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98261D-06D4-4EC5-9E8F-9DA4730B39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16354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19825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420B2-2D27-4B92-AECF-29CBF794459F}" type="datetime1">
              <a:rPr lang="en-US" smtClean="0"/>
              <a:t>5/8/2014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997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A0DAF-2C64-4D3F-A9D3-354AD6035D9F}" type="datetime1">
              <a:rPr lang="en-US" smtClean="0"/>
              <a:t>5/8/2014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3933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2A335-F96B-4055-BEDB-5E62A560C929}" type="datetime1">
              <a:rPr lang="en-US" smtClean="0"/>
              <a:t>5/8/2014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47599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616E6F-7A8F-493A-BE0D-CF7E57ADDDE0}" type="datetime1">
              <a:rPr lang="en-US" smtClean="0"/>
              <a:t>5/8/2014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49099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BB53E8-3821-4182-B676-00B4B41858CF}" type="datetime1">
              <a:rPr lang="en-US" smtClean="0"/>
              <a:t>5/8/2014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14116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D9D104-0186-45F8-9D84-F9C94D3ADFE8}" type="datetime1">
              <a:rPr lang="en-US" smtClean="0"/>
              <a:t>5/8/2014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25641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D55BC-BA35-4CA0-A4EC-8C58B36415D7}" type="datetime1">
              <a:rPr lang="en-US" smtClean="0"/>
              <a:t>5/8/2014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1122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3BAA3-18BC-4610-873A-63B49EEA28EE}" type="datetime1">
              <a:rPr lang="en-US" smtClean="0"/>
              <a:t>5/8/2014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02736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C169-3086-4E8A-BFCE-677189C8D4E3}" type="datetime1">
              <a:rPr lang="en-US" smtClean="0"/>
              <a:t>5/8/2014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46595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282777-BCED-4124-8352-B3FBC5B55E28}" type="datetime1">
              <a:rPr lang="en-US" smtClean="0"/>
              <a:t>5/8/2014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77E90-A289-413B-93E8-116063DDB4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90499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9682C4-E79F-4892-ABCD-BA10D5E8B90C}" type="datetime1">
              <a:rPr lang="en-US" smtClean="0"/>
              <a:t>5/8/2014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©2014 Charter School Business Officer Certification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296275" y="433107"/>
            <a:ext cx="3057525" cy="9715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865207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0" i="0" u="none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b="0" i="0" u="none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mailto:support@csboc.org" TargetMode="External"/><Relationship Id="rId2" Type="http://schemas.openxmlformats.org/officeDocument/2006/relationships/hyperlink" Target="http://www.csboc.org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TCSA’s Charter School Business Officer Certification (CSBOC)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49400" y="3919538"/>
            <a:ext cx="9144000" cy="1655762"/>
          </a:xfrm>
        </p:spPr>
        <p:txBody>
          <a:bodyPr>
            <a:normAutofit/>
          </a:bodyPr>
          <a:lstStyle/>
          <a:p>
            <a:r>
              <a:rPr lang="en-US" sz="4400" dirty="0" smtClean="0"/>
              <a:t>www.csboc.org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10175305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TCSA’s CSBOC?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u="sng" dirty="0" smtClean="0"/>
              <a:t>Charter Specific  Training and Certification Program</a:t>
            </a:r>
          </a:p>
          <a:p>
            <a:pPr marL="0" indent="0">
              <a:buNone/>
            </a:pPr>
            <a:endParaRPr lang="en-US" sz="1200" u="sng" dirty="0" smtClean="0"/>
          </a:p>
          <a:p>
            <a:r>
              <a:rPr lang="en-US" b="1" dirty="0" smtClean="0"/>
              <a:t>Objective:   </a:t>
            </a:r>
            <a:r>
              <a:rPr lang="en-US" dirty="0" smtClean="0"/>
              <a:t>Provide training to produce Texas knowledgeable Charter School Business Officers and Business Office staff.</a:t>
            </a:r>
          </a:p>
          <a:p>
            <a:r>
              <a:rPr lang="en-US" b="1" dirty="0" smtClean="0"/>
              <a:t>Certifier: </a:t>
            </a:r>
            <a:r>
              <a:rPr lang="en-US" dirty="0" smtClean="0"/>
              <a:t>TCSA is the governing body that commences the designation of all Charter School Business Officer Certification.</a:t>
            </a:r>
          </a:p>
          <a:p>
            <a:r>
              <a:rPr lang="en-US" b="1" dirty="0" smtClean="0"/>
              <a:t>Goal: </a:t>
            </a:r>
            <a:r>
              <a:rPr lang="en-US" dirty="0" smtClean="0"/>
              <a:t>All Charter School Business Officers obtain the status of efficient, stable, and fiscally sound business practices and well managed business functions of the Charter School.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29232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CSBOC Course Outline/Trainings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4000" y="1825625"/>
            <a:ext cx="11099800" cy="4351338"/>
          </a:xfrm>
        </p:spPr>
        <p:txBody>
          <a:bodyPr/>
          <a:lstStyle/>
          <a:p>
            <a:r>
              <a:rPr lang="en-US" dirty="0"/>
              <a:t>Focuses on 7 main areas of business officer responsibility</a:t>
            </a:r>
          </a:p>
          <a:p>
            <a:pPr lvl="1"/>
            <a:r>
              <a:rPr lang="en-US" sz="3200" dirty="0"/>
              <a:t>Finance</a:t>
            </a:r>
          </a:p>
          <a:p>
            <a:pPr lvl="1"/>
            <a:r>
              <a:rPr lang="en-US" sz="3200" dirty="0"/>
              <a:t>Facility</a:t>
            </a:r>
          </a:p>
          <a:p>
            <a:pPr lvl="1"/>
            <a:r>
              <a:rPr lang="en-US" sz="3200" dirty="0"/>
              <a:t>Personnel</a:t>
            </a:r>
          </a:p>
          <a:p>
            <a:pPr lvl="1"/>
            <a:r>
              <a:rPr lang="en-US" sz="3200" dirty="0"/>
              <a:t>Technology</a:t>
            </a:r>
          </a:p>
          <a:p>
            <a:pPr lvl="1"/>
            <a:r>
              <a:rPr lang="en-US" sz="3200" dirty="0"/>
              <a:t>Leadership</a:t>
            </a:r>
          </a:p>
          <a:p>
            <a:pPr lvl="1"/>
            <a:r>
              <a:rPr lang="en-US" sz="3200" dirty="0"/>
              <a:t>Marketing</a:t>
            </a:r>
          </a:p>
          <a:p>
            <a:pPr lvl="1"/>
            <a:r>
              <a:rPr lang="en-US" sz="3200" dirty="0"/>
              <a:t>Student Services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  <p:pic>
        <p:nvPicPr>
          <p:cNvPr id="5" name="Content Placeholder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76991" y="2415730"/>
            <a:ext cx="8532409" cy="29436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530119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Membership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Two Types of Membership Offered</a:t>
            </a:r>
          </a:p>
          <a:p>
            <a:pPr lvl="1"/>
            <a:r>
              <a:rPr lang="en-US" dirty="0" smtClean="0"/>
              <a:t>Individual- one member per charter </a:t>
            </a:r>
          </a:p>
          <a:p>
            <a:pPr lvl="1"/>
            <a:r>
              <a:rPr lang="en-US" dirty="0" smtClean="0"/>
              <a:t>Organizational- unlimited members per charter</a:t>
            </a:r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dirty="0" smtClean="0"/>
              <a:t>Members Receive</a:t>
            </a:r>
          </a:p>
          <a:p>
            <a:pPr lvl="1"/>
            <a:r>
              <a:rPr lang="en-US" dirty="0" smtClean="0"/>
              <a:t>Opportunity to pursue a Charter School </a:t>
            </a:r>
            <a:r>
              <a:rPr lang="en-US" dirty="0" err="1" smtClean="0"/>
              <a:t>Busienss</a:t>
            </a:r>
            <a:r>
              <a:rPr lang="en-US" dirty="0" smtClean="0"/>
              <a:t> Officer Certification</a:t>
            </a:r>
          </a:p>
          <a:p>
            <a:pPr lvl="1"/>
            <a:r>
              <a:rPr lang="en-US" dirty="0" smtClean="0"/>
              <a:t>Reduced Pricing on Training</a:t>
            </a:r>
          </a:p>
          <a:p>
            <a:pPr lvl="1"/>
            <a:r>
              <a:rPr lang="en-US" dirty="0" smtClean="0"/>
              <a:t>Weekly Newsletter “Tuesday Tip” with compliance reminders, tips, tricks and how-</a:t>
            </a:r>
            <a:r>
              <a:rPr lang="en-US" dirty="0" err="1" smtClean="0"/>
              <a:t>to’s</a:t>
            </a:r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31207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Training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Open to everyone: member, non-member, business officer, superintendent, board member, etc.</a:t>
            </a:r>
          </a:p>
          <a:p>
            <a:r>
              <a:rPr lang="en-US" dirty="0" smtClean="0"/>
              <a:t>Types of Courses</a:t>
            </a:r>
          </a:p>
          <a:p>
            <a:pPr lvl="1"/>
            <a:r>
              <a:rPr lang="en-US" dirty="0" smtClean="0"/>
              <a:t>Live Webinars</a:t>
            </a:r>
          </a:p>
          <a:p>
            <a:pPr lvl="1"/>
            <a:r>
              <a:rPr lang="en-US" dirty="0" smtClean="0"/>
              <a:t>Live Training Days- once a month throughout the state</a:t>
            </a:r>
          </a:p>
          <a:p>
            <a:pPr lvl="1"/>
            <a:r>
              <a:rPr lang="en-US" dirty="0" smtClean="0"/>
              <a:t>Documentation Workshops- opportunity to develop or review policies and procedures for your charter with expert advice and peer communication</a:t>
            </a:r>
          </a:p>
          <a:p>
            <a:pPr lvl="1"/>
            <a:r>
              <a:rPr lang="en-US" dirty="0" smtClean="0"/>
              <a:t>Online Courses- live trainings converted to online courses after the fact</a:t>
            </a:r>
          </a:p>
          <a:p>
            <a:r>
              <a:rPr lang="en-US" dirty="0" smtClean="0"/>
              <a:t>Continuing Education for TEA, CPA and TASBO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90074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 More Information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Visit our website: </a:t>
            </a:r>
            <a:r>
              <a:rPr lang="en-US" dirty="0" smtClean="0">
                <a:hlinkClick r:id="rId2"/>
              </a:rPr>
              <a:t>www.csboc.org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Email us! </a:t>
            </a:r>
            <a:r>
              <a:rPr lang="en-US" dirty="0" smtClean="0">
                <a:hlinkClick r:id="rId3"/>
              </a:rPr>
              <a:t>support@csboc.org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Looking forward to seeing you soon at one of our </a:t>
            </a:r>
            <a:r>
              <a:rPr lang="en-US" smtClean="0"/>
              <a:t>upcoming trainings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©2014 Charter School Business Officer Certification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111000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UIDATA" val="&lt;database version=&quot;9.0&quot;&gt;&lt;object type=&quot;1&quot; unique_id=&quot;10001&quot;&gt;&lt;object type=&quot;2&quot; unique_id=&quot;10002&quot;&gt;&lt;object type=&quot;3&quot; unique_id=&quot;10003&quot;&gt;&lt;property id=&quot;20148&quot; value=&quot;5&quot;/&gt;&lt;property id=&quot;20300&quot; value=&quot;Slide 1 - &amp;quot;TCSA’s Charter School Business Officer Certification (CSBOC)&amp;quot;&quot;/&gt;&lt;property id=&quot;20307&quot; value=&quot;256&quot;/&gt;&lt;/object&gt;&lt;object type=&quot;3&quot; unique_id=&quot;10004&quot;&gt;&lt;property id=&quot;20148&quot; value=&quot;5&quot;/&gt;&lt;property id=&quot;20300&quot; value=&quot;Slide 2 - &amp;quot;What is TCSA’s CSBOC?&amp;quot;&quot;/&gt;&lt;property id=&quot;20307&quot; value=&quot;257&quot;/&gt;&lt;/object&gt;&lt;object type=&quot;3&quot; unique_id=&quot;10005&quot;&gt;&lt;property id=&quot;20148&quot; value=&quot;5&quot;/&gt;&lt;property id=&quot;20300&quot; value=&quot;Slide 4 - &amp;quot;Membership&amp;quot;&quot;/&gt;&lt;property id=&quot;20307&quot; value=&quot;258&quot;/&gt;&lt;/object&gt;&lt;object type=&quot;3&quot; unique_id=&quot;10006&quot;&gt;&lt;property id=&quot;20148&quot; value=&quot;5&quot;/&gt;&lt;property id=&quot;20300&quot; value=&quot;Slide 5 - &amp;quot;Training&amp;quot;&quot;/&gt;&lt;property id=&quot;20307&quot; value=&quot;259&quot;/&gt;&lt;/object&gt;&lt;object type=&quot;3&quot; unique_id=&quot;10007&quot;&gt;&lt;property id=&quot;20148&quot; value=&quot;5&quot;/&gt;&lt;property id=&quot;20300&quot; value=&quot;Slide 6 - &amp;quot;For More Information&amp;quot;&quot;/&gt;&lt;property id=&quot;20307&quot; value=&quot;260&quot;/&gt;&lt;/object&gt;&lt;object type=&quot;3&quot; unique_id=&quot;10036&quot;&gt;&lt;property id=&quot;20148&quot; value=&quot;5&quot;/&gt;&lt;property id=&quot;20300&quot; value=&quot;Slide 3 - &amp;quot;CSBOC Course Outline/Trainings &amp;quot;&quot;/&gt;&lt;property id=&quot;20307&quot; value=&quot;261&quot;/&gt;&lt;/object&gt;&lt;/object&gt;&lt;object type=&quot;8&quot; unique_id=&quot;10014&quot;&gt;&lt;/object&gt;&lt;/object&gt;&lt;/database&gt;"/>
  <p:tag name="MMPROD_NEXTUNIQUEID" val="10009"/>
  <p:tag name="SECTOMILLISECCONVERTED" val="1"/>
</p:tagLst>
</file>

<file path=ppt/theme/theme1.xml><?xml version="1.0" encoding="utf-8"?>
<a:theme xmlns:a="http://schemas.openxmlformats.org/drawingml/2006/main" name="Office Theme">
  <a:themeElements>
    <a:clrScheme name="CSBOC Colors">
      <a:dk1>
        <a:srgbClr val="842D1C"/>
      </a:dk1>
      <a:lt1>
        <a:srgbClr val="C7C4B9"/>
      </a:lt1>
      <a:dk2>
        <a:srgbClr val="842D1C"/>
      </a:dk2>
      <a:lt2>
        <a:srgbClr val="842D1C"/>
      </a:lt2>
      <a:accent1>
        <a:srgbClr val="7A7563"/>
      </a:accent1>
      <a:accent2>
        <a:srgbClr val="842D1C"/>
      </a:accent2>
      <a:accent3>
        <a:srgbClr val="A5A5A5"/>
      </a:accent3>
      <a:accent4>
        <a:srgbClr val="AC3B24"/>
      </a:accent4>
      <a:accent5>
        <a:srgbClr val="756E52"/>
      </a:accent5>
      <a:accent6>
        <a:srgbClr val="454131"/>
      </a:accent6>
      <a:hlink>
        <a:srgbClr val="0563C1"/>
      </a:hlink>
      <a:folHlink>
        <a:srgbClr val="AC3B24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3" id="{2F3081B8-71C6-443C-83EB-B3E87B9FE7EF}" vid="{2A9B7D8B-060C-41CE-A039-425C96761EE2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CSBOC PP Template- Version2</Template>
  <TotalTime>34</TotalTime>
  <Words>283</Words>
  <Application>Microsoft Office PowerPoint</Application>
  <PresentationFormat>Widescreen</PresentationFormat>
  <Paragraphs>45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TCSA’s Charter School Business Officer Certification (CSBOC)</vt:lpstr>
      <vt:lpstr>What is TCSA’s CSBOC?</vt:lpstr>
      <vt:lpstr>CSBOC Course Outline/Trainings </vt:lpstr>
      <vt:lpstr>Membership</vt:lpstr>
      <vt:lpstr>Training</vt:lpstr>
      <vt:lpstr>For More Information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Karen Mowbray</dc:creator>
  <cp:lastModifiedBy>Karen Mowbray</cp:lastModifiedBy>
  <cp:revision>6</cp:revision>
  <dcterms:created xsi:type="dcterms:W3CDTF">2014-05-08T14:43:43Z</dcterms:created>
  <dcterms:modified xsi:type="dcterms:W3CDTF">2014-05-08T15:55:12Z</dcterms:modified>
</cp:coreProperties>
</file>

<file path=docProps/thumbnail.jpeg>
</file>